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Archivo ExtraBold"/>
      <p:bold r:id="rId18"/>
      <p:boldItalic r:id="rId19"/>
    </p:embeddedFont>
    <p:embeddedFont>
      <p:font typeface="Archiv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ArchivoExtraBold-bold.fntdata"/><Relationship Id="rId26" Type="http://schemas.openxmlformats.org/officeDocument/2006/relationships/customXml" Target="../customXml/item3.xml"/><Relationship Id="rId21" Type="http://schemas.openxmlformats.org/officeDocument/2006/relationships/font" Target="fonts/Archivo-bold.fntdata"/><Relationship Id="rId3" Type="http://schemas.openxmlformats.org/officeDocument/2006/relationships/slideMaster" Target="slideMasters/slide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ustomXml" Target="../customXml/item2.xml"/><Relationship Id="rId20" Type="http://schemas.openxmlformats.org/officeDocument/2006/relationships/font" Target="fonts/Archivo-regular.fntdata"/><Relationship Id="rId2" Type="http://schemas.openxmlformats.org/officeDocument/2006/relationships/presProps" Target="presProps.xml"/><Relationship Id="rId16" Type="http://schemas.openxmlformats.org/officeDocument/2006/relationships/slide" Target="slides/slide12.xml"/><Relationship Id="rId1" Type="http://schemas.openxmlformats.org/officeDocument/2006/relationships/theme" Target="theme/theme2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ustomXml" Target="../customXml/item1.xml"/><Relationship Id="rId23" Type="http://schemas.openxmlformats.org/officeDocument/2006/relationships/font" Target="fonts/Archivo-boldItalic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font" Target="fonts/ArchivoExtraBold-boldItalic.fntdata"/><Relationship Id="rId22" Type="http://schemas.openxmlformats.org/officeDocument/2006/relationships/font" Target="fonts/Archivo-italic.fntdata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2.png>
</file>

<file path=ppt/media/image21.jpg>
</file>

<file path=ppt/media/image25.png>
</file>

<file path=ppt/media/image26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5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jpg>
</file>

<file path=ppt/media/image43.gif>
</file>

<file path=ppt/media/image4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86623a690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86623a690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86623a690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86623a690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86623a690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86623a690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5fdc22931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5fdc22931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fdc2293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fdc2293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71c2d33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71c2d33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765d24223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765d24223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7db7cbb89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7db7cbb89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7db7cbb89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7db7cbb89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db7cbb89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7db7cbb89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86623a69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86623a69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7db8f8760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7db8f8760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5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jpg"/><Relationship Id="rId3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42.jpg"/><Relationship Id="rId4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jpg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6.png"/><Relationship Id="rId6" Type="http://schemas.openxmlformats.org/officeDocument/2006/relationships/image" Target="../media/image2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8.png"/><Relationship Id="rId4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jp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b="0" sz="43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_1_1_1_1">
    <p:bg>
      <p:bgPr>
        <a:solidFill>
          <a:srgbClr val="1D1C4E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b="7501" l="11191" r="12414" t="14918"/>
          <a:stretch/>
        </p:blipFill>
        <p:spPr>
          <a:xfrm flipH="1" rot="10800000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_1_1_1_1_1">
    <p:bg>
      <p:bgPr>
        <a:solidFill>
          <a:srgbClr val="F4F4F4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/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rect b="b" l="l" r="r" t="t"/>
            <a:pathLst>
              <a:path extrusionOk="0" h="82309" w="122801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rgbClr val="F4F4F4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rect b="b" l="l" r="r" t="t"/>
            <a:pathLst>
              <a:path extrusionOk="0" h="27965" w="97825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rect b="b" l="l" r="r" t="t"/>
            <a:pathLst>
              <a:path extrusionOk="0" h="31583" w="96263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rect b="b" l="l" r="r" t="t"/>
            <a:pathLst>
              <a:path extrusionOk="0" h="18784" w="18923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b="0" l="52947" r="5090" t="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4039" t="0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">
  <p:cSld name="SECTION_TITLE_AND_DESCRIPTION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/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rect b="b" l="l" r="r" t="t"/>
            <a:pathLst>
              <a:path extrusionOk="0" h="54158" w="71093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rect b="b" l="l" r="r" t="t"/>
            <a:pathLst>
              <a:path extrusionOk="0" h="67461" w="5089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1" name="Google Shape;121;p18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_2">
    <p:bg>
      <p:bgPr>
        <a:solidFill>
          <a:srgbClr val="F4F4F4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rect b="b" l="l" r="r" t="t"/>
            <a:pathLst>
              <a:path extrusionOk="0" h="62103" w="81361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rect b="b" l="l" r="r" t="t"/>
            <a:pathLst>
              <a:path extrusionOk="0" h="85174" w="72965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2" type="body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b="0" sz="28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cap="flat" cmpd="sng" w="38100">
            <a:solidFill>
              <a:srgbClr val="5CE6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3">
    <p:bg>
      <p:bgPr>
        <a:solidFill>
          <a:srgbClr val="231E5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 1">
  <p:cSld name="CUSTOM_3_1">
    <p:bg>
      <p:bgPr>
        <a:solidFill>
          <a:srgbClr val="231E5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rect b="b" l="l" r="r" t="t"/>
            <a:pathLst>
              <a:path extrusionOk="0" h="129415" w="102033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rect b="b" l="l" r="r" t="t"/>
            <a:pathLst>
              <a:path extrusionOk="0" h="135612" w="138591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cap="flat" cmpd="sng" w="9525">
            <a:solidFill>
              <a:srgbClr val="174EF7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2217" r="2217" t="0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b="3908" l="0" r="0" t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>
  <p:cSld name="BLANK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2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5CE6C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rect b="b" l="l" r="r" t="t"/>
            <a:pathLst>
              <a:path extrusionOk="0" h="185880" w="125728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cap="flat" cmpd="sng" w="9525">
            <a:solidFill>
              <a:srgbClr val="1D1C4E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174EF7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 1">
  <p:cSld name="SECTION_HEADER_1_1">
    <p:bg>
      <p:bgPr>
        <a:solidFill>
          <a:srgbClr val="AF57E9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">
    <p:bg>
      <p:bgPr>
        <a:solidFill>
          <a:srgbClr val="F4F4F4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rect b="b" l="l" r="r" t="t"/>
            <a:pathLst>
              <a:path extrusionOk="0" h="41965" w="60089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1_1">
    <p:bg>
      <p:bgPr>
        <a:solidFill>
          <a:srgbClr val="F4F4F4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1_1_1">
    <p:bg>
      <p:bgPr>
        <a:solidFill>
          <a:srgbClr val="1D1C4E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rect b="b" l="l" r="r" t="t"/>
            <a:pathLst>
              <a:path extrusionOk="0" h="128334" w="11486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cap="flat" cmpd="sng" w="9525">
            <a:solidFill>
              <a:srgbClr val="AF57E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" name="Google Shape;58;p10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b="9632" l="955" r="4409" t="18263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b="1" sz="25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3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geeksforgeeks.org/bubble-sort/" TargetMode="External"/><Relationship Id="rId4" Type="http://schemas.openxmlformats.org/officeDocument/2006/relationships/hyperlink" Target="https://www.geeksforgeeks.org/binary-search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geeksforgeeks.org/rsa-algorithm-cryptography/" TargetMode="External"/><Relationship Id="rId4" Type="http://schemas.openxmlformats.org/officeDocument/2006/relationships/hyperlink" Target="https://towardsmachinelearning.org/decision-tree-algorithm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ctrTitle"/>
          </p:nvPr>
        </p:nvSpPr>
        <p:spPr>
          <a:xfrm>
            <a:off x="1792500" y="823000"/>
            <a:ext cx="5559000" cy="15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Logic Behind a Program</a:t>
            </a:r>
            <a:endParaRPr/>
          </a:p>
        </p:txBody>
      </p:sp>
      <p:sp>
        <p:nvSpPr>
          <p:cNvPr id="173" name="Google Shape;173;p26"/>
          <p:cNvSpPr txBox="1"/>
          <p:nvPr/>
        </p:nvSpPr>
        <p:spPr>
          <a:xfrm>
            <a:off x="324075" y="2815125"/>
            <a:ext cx="91440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rPr>
              <a:t>Understanding the Thought Process of Software Design</a:t>
            </a:r>
            <a:endParaRPr sz="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Algorithm examples</a:t>
            </a:r>
            <a:endParaRPr/>
          </a:p>
        </p:txBody>
      </p:sp>
      <p:sp>
        <p:nvSpPr>
          <p:cNvPr id="231" name="Google Shape;231;p35"/>
          <p:cNvSpPr txBox="1"/>
          <p:nvPr>
            <p:ph idx="1" type="body"/>
          </p:nvPr>
        </p:nvSpPr>
        <p:spPr>
          <a:xfrm>
            <a:off x="616500" y="1381075"/>
            <a:ext cx="80286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Sorting Algorithm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Task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Organize a list of numbers in ascending or descending order.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Example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The </a:t>
            </a: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Bubble Sort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algorithm repeatedly steps through the list, compares adjacent items, and swaps them if they are in the wrong order.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  <p:sp>
        <p:nvSpPr>
          <p:cNvPr id="232" name="Google Shape;232;p35"/>
          <p:cNvSpPr txBox="1"/>
          <p:nvPr>
            <p:ph idx="1" type="body"/>
          </p:nvPr>
        </p:nvSpPr>
        <p:spPr>
          <a:xfrm>
            <a:off x="720000" y="2951850"/>
            <a:ext cx="80286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Search Algorithm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Task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Find a specific item in a list or database.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Example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The </a:t>
            </a: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Binary Search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algorithm divides the list in half repeatedly until the desired item is found or all possibilities are exhausted.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Algorithm examples</a:t>
            </a:r>
            <a:endParaRPr/>
          </a:p>
        </p:txBody>
      </p:sp>
      <p:sp>
        <p:nvSpPr>
          <p:cNvPr id="238" name="Google Shape;238;p36"/>
          <p:cNvSpPr txBox="1"/>
          <p:nvPr>
            <p:ph idx="1" type="body"/>
          </p:nvPr>
        </p:nvSpPr>
        <p:spPr>
          <a:xfrm>
            <a:off x="616500" y="1381075"/>
            <a:ext cx="80286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Encryption Algorithm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Task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Secure data by converting it into a code to prevent unauthorized access.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Example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The </a:t>
            </a: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RSA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algorithm, which is used for secure data transmission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p36"/>
          <p:cNvSpPr txBox="1"/>
          <p:nvPr>
            <p:ph idx="1" type="body"/>
          </p:nvPr>
        </p:nvSpPr>
        <p:spPr>
          <a:xfrm>
            <a:off x="720000" y="2951850"/>
            <a:ext cx="80286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Machine Learning Algorithm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Task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Process large amounts of data and make predictions or decisions without being explicitly programmed for the task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Example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The </a:t>
            </a: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Decision Tree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algorithm, which is used for classification and regression in data analytics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7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Input, Process, Output</a:t>
            </a:r>
            <a:endParaRPr/>
          </a:p>
        </p:txBody>
      </p:sp>
      <p:sp>
        <p:nvSpPr>
          <p:cNvPr id="245" name="Google Shape;245;p37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Remember the </a:t>
            </a:r>
            <a:r>
              <a:rPr i="1" lang="en-GB">
                <a:solidFill>
                  <a:srgbClr val="1C1917"/>
                </a:solidFill>
                <a:highlight>
                  <a:srgbClr val="FFFFFF"/>
                </a:highlight>
              </a:rPr>
              <a:t>data + operations = output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principle? Let’s formalize it as:</a:t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Input (data)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What the program receives.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Process (operations)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How the program uses the input.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Output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The result after processing.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51" name="Google Shape;251;p38"/>
          <p:cNvSpPr txBox="1"/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616500" y="1381075"/>
            <a:ext cx="8418300" cy="20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program is the embodiment of a problem-solving </a:t>
            </a:r>
            <a:r>
              <a:rPr lang="en-GB"/>
              <a:t>approach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Program Logic?</a:t>
            </a:r>
            <a:endParaRPr/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616500" y="1381075"/>
            <a:ext cx="7935300" cy="9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600"/>
              <a:t>Program logic is the sequence of instructions that dictates how a program accomplishes a task.</a:t>
            </a:r>
            <a:endParaRPr sz="5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600"/>
              <a:t>Example: Program Logic for calculating the average of a set of numbers</a:t>
            </a:r>
            <a:endParaRPr sz="5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-GB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8"/>
          <p:cNvSpPr txBox="1"/>
          <p:nvPr/>
        </p:nvSpPr>
        <p:spPr>
          <a:xfrm>
            <a:off x="720000" y="2274675"/>
            <a:ext cx="3148800" cy="3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1. </a:t>
            </a:r>
            <a:r>
              <a:rPr b="1" lang="en-GB" sz="1100">
                <a:latin typeface="Archivo"/>
                <a:ea typeface="Archivo"/>
                <a:cs typeface="Archivo"/>
                <a:sym typeface="Archivo"/>
              </a:rPr>
              <a:t>Start 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the program.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2. </a:t>
            </a:r>
            <a:r>
              <a:rPr b="1" lang="en-GB" sz="1100">
                <a:latin typeface="Archivo"/>
                <a:ea typeface="Archivo"/>
                <a:cs typeface="Archivo"/>
                <a:sym typeface="Archivo"/>
              </a:rPr>
              <a:t>Initialize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a sum variable to zero. This will store the total sum of all the numbers.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3. </a:t>
            </a:r>
            <a:r>
              <a:rPr b="1" lang="en-GB" sz="1100">
                <a:latin typeface="Archivo"/>
                <a:ea typeface="Archivo"/>
                <a:cs typeface="Archivo"/>
                <a:sym typeface="Archivo"/>
              </a:rPr>
              <a:t>Initialize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a count variable to zero. This will store the number of elements.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4. </a:t>
            </a:r>
            <a:r>
              <a:rPr b="1" lang="en-GB" sz="1100">
                <a:latin typeface="Archivo"/>
                <a:ea typeface="Archivo"/>
                <a:cs typeface="Archivo"/>
                <a:sym typeface="Archivo"/>
              </a:rPr>
              <a:t>For each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number in the set: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  - </a:t>
            </a:r>
            <a:r>
              <a:rPr b="1" lang="en-GB" sz="1100">
                <a:latin typeface="Archivo"/>
                <a:ea typeface="Archivo"/>
                <a:cs typeface="Archivo"/>
                <a:sym typeface="Archivo"/>
              </a:rPr>
              <a:t>Add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the number to the sum.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  - </a:t>
            </a:r>
            <a:r>
              <a:rPr b="1" lang="en-GB" sz="1100">
                <a:latin typeface="Archivo"/>
                <a:ea typeface="Archivo"/>
                <a:cs typeface="Archivo"/>
                <a:sym typeface="Archivo"/>
              </a:rPr>
              <a:t>Increment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the count by one.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5. </a:t>
            </a:r>
            <a:r>
              <a:rPr b="1" lang="en-GB" sz="1100">
                <a:latin typeface="Archivo"/>
                <a:ea typeface="Archivo"/>
                <a:cs typeface="Archivo"/>
                <a:sym typeface="Archivo"/>
              </a:rPr>
              <a:t>Divide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the sum by the count to get the average.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6. </a:t>
            </a:r>
            <a:r>
              <a:rPr b="1" lang="en-GB" sz="1100">
                <a:latin typeface="Archivo"/>
                <a:ea typeface="Archivo"/>
                <a:cs typeface="Archivo"/>
                <a:sym typeface="Archivo"/>
              </a:rPr>
              <a:t>Output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the average.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7. </a:t>
            </a:r>
            <a:r>
              <a:rPr b="1" lang="en-GB" sz="1100">
                <a:latin typeface="Archivo"/>
                <a:ea typeface="Archivo"/>
                <a:cs typeface="Archivo"/>
                <a:sym typeface="Archivo"/>
              </a:rPr>
              <a:t>End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 the program.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4461075" y="2274675"/>
            <a:ext cx="3148800" cy="3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- 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You provide the program with a set of numbers, say {4, 6, 8}.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- The program initializes the sum as 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0 and the count as 0.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- </a:t>
            </a: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It then iterates through the set, adding each number to the sum and incrementing the count.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- After the first number: sum = 4, count = 1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- After the second number: sum = 10, count = 2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- After the third number: sum = 18, count = 3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- The program then calculates the average as 18/3 =6.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rchivo"/>
                <a:ea typeface="Archivo"/>
                <a:cs typeface="Archivo"/>
                <a:sym typeface="Archivo"/>
              </a:rPr>
              <a:t>- It outputs the average, which is 6 in this case.</a:t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Building Blocks</a:t>
            </a:r>
            <a:endParaRPr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616500" y="1381075"/>
            <a:ext cx="8028600" cy="13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Variables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Storing data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Operators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Performing operations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Control Structures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Directing program flow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Functions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Modularizing the code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Flow of Control</a:t>
            </a:r>
            <a:endParaRPr/>
          </a:p>
        </p:txBody>
      </p:sp>
      <p:sp>
        <p:nvSpPr>
          <p:cNvPr id="199" name="Google Shape;199;p30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How a program moves from one instruction to the next.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Sequential execution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Conditional execution (</a:t>
            </a:r>
            <a:r>
              <a:rPr i="1" lang="en-GB">
                <a:solidFill>
                  <a:srgbClr val="1C1917"/>
                </a:solidFill>
                <a:highlight>
                  <a:srgbClr val="FFFFFF"/>
                </a:highlight>
              </a:rPr>
              <a:t>if-else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)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Looping (</a:t>
            </a:r>
            <a:r>
              <a:rPr i="1" lang="en-GB">
                <a:solidFill>
                  <a:srgbClr val="1C1917"/>
                </a:solidFill>
                <a:highlight>
                  <a:srgbClr val="FFFFFF"/>
                </a:highlight>
              </a:rPr>
              <a:t>for, while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)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Functions and Modularity</a:t>
            </a:r>
            <a:endParaRPr/>
          </a:p>
        </p:txBody>
      </p:sp>
      <p:sp>
        <p:nvSpPr>
          <p:cNvPr id="205" name="Google Shape;205;p31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Breaking down complex tasks into manageable pieces.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Why use functions?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Simplicity, Reusability, Maintainability, Scalability, Debugging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Benefits of modular programming: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Improved Organization, Collaboration, Flexibility, Efficiency, Error Handling, Version Control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Errors in the code (bugs)</a:t>
            </a:r>
            <a:endParaRPr/>
          </a:p>
        </p:txBody>
      </p:sp>
      <p:sp>
        <p:nvSpPr>
          <p:cNvPr id="211" name="Google Shape;211;p32"/>
          <p:cNvSpPr txBox="1"/>
          <p:nvPr>
            <p:ph idx="1" type="body"/>
          </p:nvPr>
        </p:nvSpPr>
        <p:spPr>
          <a:xfrm>
            <a:off x="616500" y="1381075"/>
            <a:ext cx="8028600" cy="24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Even with perfect logic, programs can go awry.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Syntax Errors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Mistakes in the structure of the code, such as missing semicolons or unmatched brackets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They prevent the program from running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Can be easily identified by the compiler/interpreter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Logic Errors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Mistakes in the program's logic, causing it to produce incorrect results or behave unexpectedly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The program runs, but doesn't do what it's intended to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2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Can be hard to identify, requires complex debugging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  <p:pic>
        <p:nvPicPr>
          <p:cNvPr id="212" name="Google Shape;21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4375" y="4228200"/>
            <a:ext cx="915300" cy="91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Algorithms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An algorithm is a set of instructions. When coded and executed, it performs a specific task.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Algorithms and Pseudocode</a:t>
            </a:r>
            <a:endParaRPr/>
          </a:p>
        </p:txBody>
      </p:sp>
      <p:sp>
        <p:nvSpPr>
          <p:cNvPr id="224" name="Google Shape;224;p34"/>
          <p:cNvSpPr txBox="1"/>
          <p:nvPr>
            <p:ph idx="1" type="body"/>
          </p:nvPr>
        </p:nvSpPr>
        <p:spPr>
          <a:xfrm>
            <a:off x="616500" y="1381075"/>
            <a:ext cx="8028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Blueprints for solving problems.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  <p:sp>
        <p:nvSpPr>
          <p:cNvPr id="225" name="Google Shape;225;p34"/>
          <p:cNvSpPr txBox="1"/>
          <p:nvPr/>
        </p:nvSpPr>
        <p:spPr>
          <a:xfrm>
            <a:off x="669150" y="1889875"/>
            <a:ext cx="7923300" cy="29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chivo"/>
                <a:ea typeface="Archivo"/>
                <a:cs typeface="Archivo"/>
                <a:sym typeface="Archivo"/>
              </a:rPr>
              <a:t>Example</a:t>
            </a:r>
            <a:r>
              <a:rPr lang="en-GB">
                <a:latin typeface="Archivo"/>
                <a:ea typeface="Archivo"/>
                <a:cs typeface="Archivo"/>
                <a:sym typeface="Archivo"/>
              </a:rPr>
              <a:t>:</a:t>
            </a:r>
            <a:br>
              <a:rPr lang="en-GB">
                <a:latin typeface="Archivo"/>
                <a:ea typeface="Archivo"/>
                <a:cs typeface="Archivo"/>
                <a:sym typeface="Archivo"/>
              </a:rPr>
            </a:br>
            <a:r>
              <a:rPr lang="en-GB">
                <a:latin typeface="Archivo"/>
                <a:ea typeface="Archivo"/>
                <a:cs typeface="Archivo"/>
                <a:sym typeface="Archivo"/>
              </a:rPr>
              <a:t>Bubble Sort Algorithm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Archivo"/>
                <a:ea typeface="Archivo"/>
                <a:cs typeface="Archivo"/>
                <a:sym typeface="Archivo"/>
              </a:rPr>
              <a:t>Input: A list of numbers, L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Archivo"/>
                <a:ea typeface="Archivo"/>
                <a:cs typeface="Archivo"/>
                <a:sym typeface="Archivo"/>
              </a:rPr>
              <a:t>Output: A sorted list of numbers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Archivo"/>
                <a:ea typeface="Archivo"/>
                <a:cs typeface="Archivo"/>
                <a:sym typeface="Archivo"/>
              </a:rPr>
              <a:t>Procedure: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Archivo"/>
                <a:ea typeface="Archivo"/>
                <a:cs typeface="Archivo"/>
                <a:sym typeface="Archivo"/>
              </a:rPr>
              <a:t>1. Repeat until no swaps are needed: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Archivo"/>
                <a:ea typeface="Archivo"/>
                <a:cs typeface="Archivo"/>
                <a:sym typeface="Archivo"/>
              </a:rPr>
              <a:t>   1.1 For each number at position i in L, do: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Archivo"/>
                <a:ea typeface="Archivo"/>
                <a:cs typeface="Archivo"/>
                <a:sym typeface="Archivo"/>
              </a:rPr>
              <a:t>       1.1.1 If number at position i is greater than number at position i+1: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Archivo"/>
                <a:ea typeface="Archivo"/>
                <a:cs typeface="Archivo"/>
                <a:sym typeface="Archivo"/>
              </a:rPr>
              <a:t>           1.1.1.1 Swap the two numbers.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Archivo"/>
                <a:ea typeface="Archivo"/>
                <a:cs typeface="Archivo"/>
                <a:sym typeface="Archivo"/>
              </a:rPr>
              <a:t>2. Return the sorted list L.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Props1.xml><?xml version="1.0" encoding="utf-8"?>
<ds:datastoreItem xmlns:ds="http://schemas.openxmlformats.org/officeDocument/2006/customXml" ds:itemID="{EC5FE8D9-FF7D-4ED2-9D8E-CF413F0DA691}"/>
</file>

<file path=customXml/itemProps2.xml><?xml version="1.0" encoding="utf-8"?>
<ds:datastoreItem xmlns:ds="http://schemas.openxmlformats.org/officeDocument/2006/customXml" ds:itemID="{71E0FF7F-E521-42F0-AD9A-606CE3D94139}"/>
</file>

<file path=customXml/itemProps3.xml><?xml version="1.0" encoding="utf-8"?>
<ds:datastoreItem xmlns:ds="http://schemas.openxmlformats.org/officeDocument/2006/customXml" ds:itemID="{D9C0C577-B1A2-417C-9C2D-B9AA5D8F5287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</Properties>
</file>